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80" userDrawn="1">
          <p15:clr>
            <a:srgbClr val="A4A3A4"/>
          </p15:clr>
        </p15:guide>
        <p15:guide id="2" orient="horz" pos="300" userDrawn="1">
          <p15:clr>
            <a:srgbClr val="A4A3A4"/>
          </p15:clr>
        </p15:guide>
        <p15:guide id="3" orient="horz" pos="4020" userDrawn="1">
          <p15:clr>
            <a:srgbClr val="A4A3A4"/>
          </p15:clr>
        </p15:guide>
        <p15:guide id="4" orient="horz" pos="1230" userDrawn="1">
          <p15:clr>
            <a:srgbClr val="A4A3A4"/>
          </p15:clr>
        </p15:guide>
        <p15:guide id="5" pos="302" userDrawn="1">
          <p15:clr>
            <a:srgbClr val="A4A3A4"/>
          </p15:clr>
        </p15:guide>
        <p15:guide id="6" pos="7491" userDrawn="1">
          <p15:clr>
            <a:srgbClr val="A4A3A4"/>
          </p15:clr>
        </p15:guide>
        <p15:guide id="7" orient="horz" pos="68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B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984" y="78"/>
      </p:cViewPr>
      <p:guideLst>
        <p:guide pos="4180"/>
        <p:guide orient="horz" pos="300"/>
        <p:guide orient="horz" pos="4020"/>
        <p:guide orient="horz" pos="1230"/>
        <p:guide pos="302"/>
        <p:guide pos="7491"/>
        <p:guide orient="horz" pos="68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7FBD4F-5852-1CF8-9FFA-1E29D129EE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03487"/>
            <a:ext cx="8392886" cy="10064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CD9BF96-6B05-19C1-2761-8DDDA17474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8392886" cy="113324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C6723D3-8691-FDAA-7B94-8A739E744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F25FD45-CDA1-ECAF-126C-1B678D989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8A95E3-EAD2-E4AE-882B-DCE64699E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8BBF60D-B45E-9147-9A49-D8087F3A27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4927" y="305265"/>
            <a:ext cx="1667914" cy="166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245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F33B14-BBAC-0F7D-3E83-E296B04E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CB76DCB-B58F-9ACF-9AEF-E9834EF0D8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B5F59D-0604-71BF-8830-BD386A32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68D441-F5CC-2ACD-7077-52A249DB0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CC42B6-327A-365F-27F5-6311789F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7210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3DB32CF-7036-FCCB-5D26-5B2FFF15E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4B06202-1115-51C8-9F94-397F3D6D2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46B1F5-E5C2-59ED-1EA0-36BB93127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8CD502E-AF82-B739-0E48-8DEE8B995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7EB37-90A6-7BC7-527C-3F4DB3619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3599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A1260E-E447-F54B-33B0-A962084FA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77943" cy="1281113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718E37-77C0-1ECF-8CD9-CD9B42527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77943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D854EB-C073-657A-4398-2E19E159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DB15FC-36D4-45A9-9DBC-279BF55B8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258B98-B13E-600F-B875-854A4A5C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01FCB8-F59E-4576-8586-84E008B78C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4759" y="305265"/>
            <a:ext cx="1098082" cy="109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915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AE0D76-7C19-9480-E372-CE3095DFD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6FDA20F-A8E2-9E9B-15D1-73225E13F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B31455-798B-B583-ACE7-53150D609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8B88EE-222D-45A4-AA05-D0D63A096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C02CBF-9D38-6426-6E23-D6A1C8910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7360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887E35-C8E2-ABB4-3102-8EB6929B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EA802E-7EF5-A80F-7F3E-1B38E162BE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1D0FD8C-3D8B-E411-9474-72FEFCC9A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8A572E-F675-B87B-6B28-0CAD9CF16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49F946F-66EA-3D42-FC45-1C60E6665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B8CBF9D-398A-1BA3-1ADB-B3F6EB684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7620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1DE43B-9EBC-3415-A4C8-0684727C6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B9A7F2-70FA-B516-0FC5-E3209DC1F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B41911-135C-DF4D-7A4D-84C8E0EF4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0F9C900-7F5C-08C1-BCB2-4EEF7102B2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B602B96-BCA0-B872-D9AC-71492904CC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4BF96D4-6CD4-C1F2-DD2D-F1DB0BE03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BA157AC-36FE-E7AF-EFDD-E4639DC62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8C1F1E9-A8B6-2602-4E1B-994BB32D6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954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E5F748-0062-F7E9-4C33-99A62B84A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7C6827A-09BF-CBA8-7663-5BCC96BE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F0F8A7F-E567-ADD1-7EA3-BABDD558E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6374D46-06D3-596B-A054-6C154970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7911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3ECE12F-9D9B-2D74-3D20-8FDBE45FB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4FB940B-ADDD-A492-6EA5-889456A3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37596D-9F86-CA7B-786E-73EABE7F0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897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BEE98B-0F66-C151-7D2B-56E474EDC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662836-00C1-7A1B-3EED-8A2C1018B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C9ED6FE-4C56-CF83-2BC5-3EE9BCFDB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6E7B32F-D899-CBC2-A398-7F2C9078B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7193E7D-39C0-D815-B88D-1CE273A2C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C2B1439-BF14-A222-5609-C22BD9829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0148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B8B49E-BA78-67ED-D069-453EC02EE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24C29C6-C1B3-FB8C-15D0-C368CAF1FF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79C1107-0D15-9F5C-03E5-42AB72EEB9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46A747-7E2D-D6B6-B6D4-6EA62AB58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51A60F-A2B9-8BD5-57B9-1A7D2021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EA64722-4360-E37A-0CB2-8C08AAFD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0164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8796CE-4832-B711-097B-F4686D678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AB29DF0-48D8-8F50-F167-60753AFA2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96FA69-B05A-F465-7647-68753A1CAA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81FDF-2A56-4566-A52E-03F350D87501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34A30F-959C-ADCC-154A-7196FB0D71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387A09-D387-1586-9159-5E018F4E6B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56E00-40F2-4EE4-924D-A1B6A8CFEA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4279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BF2AAA5-4197-4DD7-9420-BC67EE3937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AD0853-97E9-A285-B3E8-F84C95805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6736" y="2382349"/>
            <a:ext cx="9558528" cy="1006475"/>
          </a:xfrm>
        </p:spPr>
        <p:txBody>
          <a:bodyPr>
            <a:noAutofit/>
          </a:bodyPr>
          <a:lstStyle/>
          <a:p>
            <a:r>
              <a:rPr lang="ru-RU" b="1" dirty="0" err="1">
                <a:solidFill>
                  <a:schemeClr val="bg1"/>
                </a:solidFill>
                <a:latin typeface="+mn-lt"/>
              </a:rPr>
              <a:t>Хакатон</a:t>
            </a:r>
            <a:r>
              <a:rPr lang="ru-RU" b="1" dirty="0">
                <a:solidFill>
                  <a:schemeClr val="bg1"/>
                </a:solidFill>
                <a:latin typeface="+mn-lt"/>
              </a:rPr>
              <a:t> компании </a:t>
            </a:r>
            <a:r>
              <a:rPr lang="en-US" b="1" dirty="0" err="1">
                <a:solidFill>
                  <a:schemeClr val="bg1"/>
                </a:solidFill>
                <a:latin typeface="+mn-lt"/>
              </a:rPr>
              <a:t>Renue</a:t>
            </a:r>
            <a:endParaRPr lang="ru-RU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AEC6C5-41A6-19DE-EDB7-A755835E73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1765" y="3421882"/>
            <a:ext cx="7468472" cy="457898"/>
          </a:xfrm>
        </p:spPr>
        <p:txBody>
          <a:bodyPr>
            <a:noAutofit/>
          </a:bodyPr>
          <a:lstStyle/>
          <a:p>
            <a:r>
              <a:rPr lang="ru-RU" sz="4200" dirty="0">
                <a:solidFill>
                  <a:schemeClr val="bg1"/>
                </a:solidFill>
              </a:rPr>
              <a:t>Распознавание и отслеживание мусора на ленте конвейера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FD4BC9-B229-46CE-7E27-1EE340D9E226}"/>
              </a:ext>
            </a:extLst>
          </p:cNvPr>
          <p:cNvSpPr txBox="1"/>
          <p:nvPr/>
        </p:nvSpPr>
        <p:spPr>
          <a:xfrm>
            <a:off x="479425" y="5004893"/>
            <a:ext cx="35071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Группа 4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Альбина, @AlbinaUsaeva</a:t>
            </a:r>
          </a:p>
          <a:p>
            <a:r>
              <a:rPr lang="ru-RU" dirty="0">
                <a:solidFill>
                  <a:schemeClr val="bg1"/>
                </a:solidFill>
              </a:rPr>
              <a:t>Татьяна, @Tanya_GileT</a:t>
            </a:r>
          </a:p>
          <a:p>
            <a:r>
              <a:rPr lang="ru-RU" dirty="0">
                <a:solidFill>
                  <a:schemeClr val="bg1"/>
                </a:solidFill>
              </a:rPr>
              <a:t>Павел, @keyboardnorth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4576E26-4A57-44BD-8D2F-43C73EFDB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2589" r="2589" b="2589"/>
          <a:stretch>
            <a:fillRect/>
          </a:stretch>
        </p:blipFill>
        <p:spPr>
          <a:xfrm>
            <a:off x="10084483" y="298244"/>
            <a:ext cx="1581562" cy="1581562"/>
          </a:xfrm>
          <a:custGeom>
            <a:avLst/>
            <a:gdLst>
              <a:gd name="connsiteX0" fmla="*/ 790781 w 1581562"/>
              <a:gd name="connsiteY0" fmla="*/ 0 h 1581562"/>
              <a:gd name="connsiteX1" fmla="*/ 1581562 w 1581562"/>
              <a:gd name="connsiteY1" fmla="*/ 790781 h 1581562"/>
              <a:gd name="connsiteX2" fmla="*/ 790781 w 1581562"/>
              <a:gd name="connsiteY2" fmla="*/ 1581562 h 1581562"/>
              <a:gd name="connsiteX3" fmla="*/ 0 w 1581562"/>
              <a:gd name="connsiteY3" fmla="*/ 790781 h 1581562"/>
              <a:gd name="connsiteX4" fmla="*/ 790781 w 1581562"/>
              <a:gd name="connsiteY4" fmla="*/ 0 h 1581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1562" h="1581562">
                <a:moveTo>
                  <a:pt x="790781" y="0"/>
                </a:moveTo>
                <a:cubicBezTo>
                  <a:pt x="1227517" y="0"/>
                  <a:pt x="1581562" y="354045"/>
                  <a:pt x="1581562" y="790781"/>
                </a:cubicBezTo>
                <a:cubicBezTo>
                  <a:pt x="1581562" y="1227517"/>
                  <a:pt x="1227517" y="1581562"/>
                  <a:pt x="790781" y="1581562"/>
                </a:cubicBezTo>
                <a:cubicBezTo>
                  <a:pt x="354045" y="1581562"/>
                  <a:pt x="0" y="1227517"/>
                  <a:pt x="0" y="790781"/>
                </a:cubicBezTo>
                <a:cubicBezTo>
                  <a:pt x="0" y="354045"/>
                  <a:pt x="354045" y="0"/>
                  <a:pt x="790781" y="0"/>
                </a:cubicBezTo>
                <a:close/>
              </a:path>
            </a:pathLst>
          </a:cu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886169C-BB66-4F6A-A989-D5F0458B9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63650">
            <a:off x="9800365" y="4417518"/>
            <a:ext cx="2149799" cy="214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064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07AE33-FD45-43F6-0E2F-A58C684F0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063" y="225160"/>
            <a:ext cx="8577943" cy="1281113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accent2"/>
                </a:solidFill>
                <a:latin typeface="+mn-lt"/>
              </a:rPr>
              <a:t>Результаты работы (до дедлайна)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49A2BD8-3A22-5F9B-5232-CCAD4A429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063" y="5263650"/>
            <a:ext cx="11252505" cy="629868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5BF04CC3-EF9A-454C-9BE6-90A6C3A81AD0}"/>
              </a:ext>
            </a:extLst>
          </p:cNvPr>
          <p:cNvSpPr txBox="1">
            <a:spLocks/>
          </p:cNvSpPr>
          <p:nvPr/>
        </p:nvSpPr>
        <p:spPr>
          <a:xfrm>
            <a:off x="394064" y="4527911"/>
            <a:ext cx="8577943" cy="685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chemeClr val="accent2"/>
                </a:solidFill>
                <a:latin typeface="+mn-lt"/>
              </a:rPr>
              <a:t>Метрики </a:t>
            </a:r>
            <a:r>
              <a:rPr lang="ru-RU" sz="2000" b="1" dirty="0" err="1">
                <a:solidFill>
                  <a:schemeClr val="accent2"/>
                </a:solidFill>
                <a:latin typeface="+mn-lt"/>
              </a:rPr>
              <a:t>трекера</a:t>
            </a:r>
            <a:r>
              <a:rPr lang="ru-RU" sz="2000" b="1" dirty="0">
                <a:solidFill>
                  <a:schemeClr val="accent2"/>
                </a:solidFill>
                <a:latin typeface="+mn-lt"/>
              </a:rPr>
              <a:t> </a:t>
            </a:r>
            <a:r>
              <a:rPr lang="ru-RU" sz="2000" b="1" dirty="0" err="1">
                <a:solidFill>
                  <a:schemeClr val="accent2"/>
                </a:solidFill>
                <a:latin typeface="+mn-lt"/>
              </a:rPr>
              <a:t>DeepSORT</a:t>
            </a:r>
            <a:r>
              <a:rPr lang="ru-RU" sz="2000" b="1" dirty="0">
                <a:solidFill>
                  <a:schemeClr val="accent2"/>
                </a:solidFill>
                <a:latin typeface="+mn-lt"/>
              </a:rPr>
              <a:t> на 9 000 фреймах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5FD2D145-A3C1-4171-9E7F-B28726CDBC31}"/>
              </a:ext>
            </a:extLst>
          </p:cNvPr>
          <p:cNvSpPr txBox="1">
            <a:spLocks/>
          </p:cNvSpPr>
          <p:nvPr/>
        </p:nvSpPr>
        <p:spPr>
          <a:xfrm>
            <a:off x="394064" y="1519233"/>
            <a:ext cx="5061856" cy="9180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chemeClr val="accent2"/>
                </a:solidFill>
                <a:latin typeface="+mn-lt"/>
              </a:rPr>
              <a:t>Метрика МОТА по всем</a:t>
            </a:r>
            <a:r>
              <a:rPr lang="en-US" sz="2000" b="1" dirty="0">
                <a:solidFill>
                  <a:schemeClr val="accent2"/>
                </a:solidFill>
                <a:latin typeface="+mn-lt"/>
              </a:rPr>
              <a:t> </a:t>
            </a:r>
            <a:r>
              <a:rPr lang="ru-RU" sz="2000" b="1" dirty="0">
                <a:solidFill>
                  <a:schemeClr val="accent2"/>
                </a:solidFill>
                <a:latin typeface="+mn-lt"/>
              </a:rPr>
              <a:t>протестированным трекерам на 9 000 фреймах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98E993C0-23AE-416D-8CD8-0ADF02494E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117323"/>
              </p:ext>
            </p:extLst>
          </p:nvPr>
        </p:nvGraphicFramePr>
        <p:xfrm>
          <a:off x="394063" y="2432832"/>
          <a:ext cx="3156017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389212811"/>
                    </a:ext>
                  </a:extLst>
                </a:gridCol>
                <a:gridCol w="1530417">
                  <a:extLst>
                    <a:ext uri="{9D8B030D-6E8A-4147-A177-3AD203B41FA5}">
                      <a16:colId xmlns:a16="http://schemas.microsoft.com/office/drawing/2014/main" val="31258186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err="1">
                          <a:solidFill>
                            <a:schemeClr val="accent2"/>
                          </a:solidFill>
                        </a:rPr>
                        <a:t>Трекер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MOTA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02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DeepSort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0.955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293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BoTSORT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0.924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5202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SORT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0.874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444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ByteTrack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0.519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42279"/>
                  </a:ext>
                </a:extLst>
              </a:tr>
            </a:tbl>
          </a:graphicData>
        </a:graphic>
      </p:graphicFrame>
      <p:sp>
        <p:nvSpPr>
          <p:cNvPr id="12" name="Полилиния: фигура 11">
            <a:extLst>
              <a:ext uri="{FF2B5EF4-FFF2-40B4-BE49-F238E27FC236}">
                <a16:creationId xmlns:a16="http://schemas.microsoft.com/office/drawing/2014/main" id="{4B702781-7A84-4437-B51B-23AE65D2CFD0}"/>
              </a:ext>
            </a:extLst>
          </p:cNvPr>
          <p:cNvSpPr/>
          <p:nvPr/>
        </p:nvSpPr>
        <p:spPr>
          <a:xfrm flipV="1">
            <a:off x="471638" y="2547047"/>
            <a:ext cx="2324502" cy="267927"/>
          </a:xfrm>
          <a:custGeom>
            <a:avLst/>
            <a:gdLst>
              <a:gd name="connsiteX0" fmla="*/ 0 w 2329314"/>
              <a:gd name="connsiteY0" fmla="*/ 0 h 0"/>
              <a:gd name="connsiteX1" fmla="*/ 2329314 w 232931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29314">
                <a:moveTo>
                  <a:pt x="0" y="0"/>
                </a:moveTo>
                <a:lnTo>
                  <a:pt x="2329314" y="0"/>
                </a:ln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FC19AB92-CBA5-97DD-C79B-FE0ABDF65E27}"/>
              </a:ext>
            </a:extLst>
          </p:cNvPr>
          <p:cNvSpPr txBox="1">
            <a:spLocks/>
          </p:cNvSpPr>
          <p:nvPr/>
        </p:nvSpPr>
        <p:spPr>
          <a:xfrm>
            <a:off x="6656854" y="2615342"/>
            <a:ext cx="4782710" cy="1281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accent2"/>
                </a:solidFill>
                <a:latin typeface="+mn-lt"/>
              </a:rPr>
              <a:t>CONFIDENCE_THRESHOLD = 0.7</a:t>
            </a:r>
          </a:p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accent2"/>
                </a:solidFill>
                <a:latin typeface="+mn-lt"/>
              </a:rPr>
              <a:t>MAX_IOU_DISTANCE = 0.8</a:t>
            </a:r>
          </a:p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accent2"/>
                </a:solidFill>
                <a:latin typeface="+mn-lt"/>
              </a:rPr>
              <a:t>MAX_AGE = 60</a:t>
            </a:r>
          </a:p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accent2"/>
                </a:solidFill>
                <a:latin typeface="+mn-lt"/>
              </a:rPr>
              <a:t>Использование координат детектора:</a:t>
            </a:r>
            <a:br>
              <a:rPr lang="ru-RU" sz="1800" dirty="0">
                <a:solidFill>
                  <a:schemeClr val="accent2"/>
                </a:solidFill>
                <a:latin typeface="+mn-lt"/>
              </a:rPr>
            </a:br>
            <a:r>
              <a:rPr lang="da-DK" sz="1800" dirty="0">
                <a:solidFill>
                  <a:schemeClr val="accent2"/>
                </a:solidFill>
                <a:latin typeface="+mn-lt"/>
              </a:rPr>
              <a:t>tlbr = track.to_tlbr(orig=True)</a:t>
            </a:r>
            <a:endParaRPr lang="ru-RU" sz="1800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98E96E1-9F41-DCEA-CC39-911132B49744}"/>
              </a:ext>
            </a:extLst>
          </p:cNvPr>
          <p:cNvSpPr txBox="1">
            <a:spLocks/>
          </p:cNvSpPr>
          <p:nvPr/>
        </p:nvSpPr>
        <p:spPr>
          <a:xfrm>
            <a:off x="6656854" y="1506273"/>
            <a:ext cx="4782710" cy="9439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  <a:buClr>
                <a:schemeClr val="accent2"/>
              </a:buClr>
            </a:pPr>
            <a:r>
              <a:rPr lang="ru-RU" sz="2000" b="1" dirty="0" err="1">
                <a:solidFill>
                  <a:schemeClr val="accent2"/>
                </a:solidFill>
                <a:latin typeface="+mn-lt"/>
              </a:rPr>
              <a:t>Гиперпараметры</a:t>
            </a:r>
            <a:r>
              <a:rPr lang="ru-RU" sz="2000" b="1" dirty="0">
                <a:solidFill>
                  <a:schemeClr val="accent2"/>
                </a:solidFill>
                <a:latin typeface="+mn-lt"/>
              </a:rPr>
              <a:t> трекера </a:t>
            </a:r>
            <a:br>
              <a:rPr lang="ru-RU" sz="2000" b="1" dirty="0">
                <a:solidFill>
                  <a:schemeClr val="accent2"/>
                </a:solidFill>
                <a:latin typeface="+mn-lt"/>
              </a:rPr>
            </a:br>
            <a:r>
              <a:rPr lang="en-US" sz="2000" b="1" dirty="0" err="1">
                <a:solidFill>
                  <a:schemeClr val="accent2"/>
                </a:solidFill>
                <a:latin typeface="+mn-lt"/>
              </a:rPr>
              <a:t>DeepSORT</a:t>
            </a:r>
            <a:endParaRPr lang="en-US" sz="20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57472A-BB80-7528-71C5-EE39252E5DC9}"/>
              </a:ext>
            </a:extLst>
          </p:cNvPr>
          <p:cNvSpPr txBox="1"/>
          <p:nvPr/>
        </p:nvSpPr>
        <p:spPr>
          <a:xfrm>
            <a:off x="394062" y="6035691"/>
            <a:ext cx="87194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2"/>
                </a:solidFill>
              </a:rPr>
              <a:t>Время обработки фрейма (среднее </a:t>
            </a:r>
            <a:r>
              <a:rPr lang="en-US" dirty="0">
                <a:solidFill>
                  <a:schemeClr val="accent2"/>
                </a:solidFill>
              </a:rPr>
              <a:t>/</a:t>
            </a:r>
            <a:r>
              <a:rPr lang="ru-RU" dirty="0">
                <a:solidFill>
                  <a:schemeClr val="accent2"/>
                </a:solidFill>
              </a:rPr>
              <a:t> медиана) -  </a:t>
            </a:r>
            <a:r>
              <a:rPr lang="ru-RU" b="1" dirty="0">
                <a:solidFill>
                  <a:srgbClr val="C00000"/>
                </a:solidFill>
              </a:rPr>
              <a:t>170 </a:t>
            </a:r>
            <a:r>
              <a:rPr lang="en-US" b="1" dirty="0">
                <a:solidFill>
                  <a:srgbClr val="C00000"/>
                </a:solidFill>
              </a:rPr>
              <a:t>/ </a:t>
            </a:r>
            <a:r>
              <a:rPr lang="ru-RU" b="1" dirty="0">
                <a:solidFill>
                  <a:srgbClr val="C00000"/>
                </a:solidFill>
              </a:rPr>
              <a:t>147 </a:t>
            </a:r>
            <a:r>
              <a:rPr lang="ru-RU" dirty="0">
                <a:solidFill>
                  <a:schemeClr val="accent2"/>
                </a:solidFill>
              </a:rPr>
              <a:t>мс</a:t>
            </a:r>
          </a:p>
        </p:txBody>
      </p:sp>
    </p:spTree>
    <p:extLst>
      <p:ext uri="{BB962C8B-B14F-4D97-AF65-F5344CB8AC3E}">
        <p14:creationId xmlns:p14="http://schemas.microsoft.com/office/powerpoint/2010/main" val="440271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AD9F9772-A160-4D35-A932-9EB004B53E47}"/>
              </a:ext>
            </a:extLst>
          </p:cNvPr>
          <p:cNvSpPr txBox="1">
            <a:spLocks/>
          </p:cNvSpPr>
          <p:nvPr/>
        </p:nvSpPr>
        <p:spPr>
          <a:xfrm>
            <a:off x="394063" y="225160"/>
            <a:ext cx="8577943" cy="18893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accent2"/>
                </a:solidFill>
                <a:latin typeface="+mn-lt"/>
              </a:rPr>
              <a:t>Пример сложного кейса:</a:t>
            </a:r>
            <a:br>
              <a:rPr lang="ru-RU" b="1" dirty="0">
                <a:solidFill>
                  <a:schemeClr val="accent2"/>
                </a:solidFill>
                <a:latin typeface="+mn-lt"/>
              </a:rPr>
            </a:br>
            <a:r>
              <a:rPr lang="ru-RU" b="1" dirty="0">
                <a:solidFill>
                  <a:schemeClr val="accent1"/>
                </a:solidFill>
                <a:latin typeface="+mn-lt"/>
              </a:rPr>
              <a:t>скученные объекты</a:t>
            </a:r>
          </a:p>
        </p:txBody>
      </p:sp>
      <p:pic>
        <p:nvPicPr>
          <p:cNvPr id="15" name="output_deepsort_куча">
            <a:hlinkClick r:id="" action="ppaction://media"/>
            <a:extLst>
              <a:ext uri="{FF2B5EF4-FFF2-40B4-BE49-F238E27FC236}">
                <a16:creationId xmlns:a16="http://schemas.microsoft.com/office/drawing/2014/main" id="{542D5CA4-E804-44F3-AE68-C6DFC329A7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9425" y="2012950"/>
            <a:ext cx="5950494" cy="4317595"/>
          </a:xfrm>
          <a:prstGeom prst="rect">
            <a:avLst/>
          </a:prstGeom>
        </p:spPr>
      </p:pic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798CC2BA-5D5E-B7BD-033E-77C107F90F09}"/>
              </a:ext>
            </a:extLst>
          </p:cNvPr>
          <p:cNvSpPr/>
          <p:nvPr/>
        </p:nvSpPr>
        <p:spPr>
          <a:xfrm>
            <a:off x="6632293" y="2064545"/>
            <a:ext cx="5259669" cy="1972096"/>
          </a:xfrm>
          <a:prstGeom prst="roundRect">
            <a:avLst>
              <a:gd name="adj" fmla="val 12489"/>
            </a:avLst>
          </a:prstGeom>
          <a:solidFill>
            <a:schemeClr val="bg1"/>
          </a:solidFill>
          <a:ln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/>
              </a:solidFill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82CD930-8D9D-3CE5-85B2-5188A01ADC8A}"/>
              </a:ext>
            </a:extLst>
          </p:cNvPr>
          <p:cNvSpPr txBox="1">
            <a:spLocks/>
          </p:cNvSpPr>
          <p:nvPr/>
        </p:nvSpPr>
        <p:spPr>
          <a:xfrm>
            <a:off x="6692909" y="2104035"/>
            <a:ext cx="3416023" cy="685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chemeClr val="accent2"/>
                </a:solidFill>
                <a:latin typeface="+mn-lt"/>
              </a:rPr>
              <a:t>Плюсы</a:t>
            </a:r>
            <a:endParaRPr lang="ru-RU" sz="1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1A32CE2-7BF0-C006-356D-A805E9966F8A}"/>
              </a:ext>
            </a:extLst>
          </p:cNvPr>
          <p:cNvSpPr txBox="1">
            <a:spLocks/>
          </p:cNvSpPr>
          <p:nvPr/>
        </p:nvSpPr>
        <p:spPr>
          <a:xfrm>
            <a:off x="6692909" y="2652385"/>
            <a:ext cx="4782710" cy="13410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accent2"/>
                </a:solidFill>
                <a:latin typeface="+mn-lt"/>
              </a:rPr>
              <a:t>Хорошо определяет объекты даже в случае их скученности</a:t>
            </a:r>
          </a:p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accent2"/>
                </a:solidFill>
                <a:latin typeface="+mn-lt"/>
              </a:rPr>
              <a:t>Небольшое количество смен </a:t>
            </a:r>
            <a:r>
              <a:rPr lang="en-US" sz="1800" dirty="0">
                <a:solidFill>
                  <a:schemeClr val="accent2"/>
                </a:solidFill>
                <a:latin typeface="+mn-lt"/>
              </a:rPr>
              <a:t>ID (</a:t>
            </a:r>
            <a:r>
              <a:rPr lang="en-US" sz="1800" dirty="0" err="1">
                <a:solidFill>
                  <a:schemeClr val="accent2"/>
                </a:solidFill>
                <a:latin typeface="+mn-lt"/>
              </a:rPr>
              <a:t>IDsw</a:t>
            </a:r>
            <a:r>
              <a:rPr lang="en-US" sz="1800" dirty="0">
                <a:solidFill>
                  <a:schemeClr val="accent2"/>
                </a:solidFill>
                <a:latin typeface="+mn-lt"/>
              </a:rPr>
              <a:t>) –</a:t>
            </a:r>
            <a:r>
              <a:rPr lang="ru-RU" sz="1800" dirty="0">
                <a:solidFill>
                  <a:schemeClr val="accent2"/>
                </a:solidFill>
                <a:latin typeface="+mn-lt"/>
              </a:rPr>
              <a:t>2.3</a:t>
            </a:r>
            <a:r>
              <a:rPr lang="en-US" sz="1800" dirty="0">
                <a:solidFill>
                  <a:schemeClr val="accent2"/>
                </a:solidFill>
                <a:latin typeface="+mn-lt"/>
              </a:rPr>
              <a:t>% </a:t>
            </a:r>
            <a:r>
              <a:rPr lang="ru-RU" sz="1800" dirty="0">
                <a:solidFill>
                  <a:schemeClr val="accent2"/>
                </a:solidFill>
                <a:latin typeface="+mn-lt"/>
              </a:rPr>
              <a:t>на 46531 объект.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F29D44BA-EA40-BD17-66C4-808A09690E84}"/>
              </a:ext>
            </a:extLst>
          </p:cNvPr>
          <p:cNvSpPr/>
          <p:nvPr/>
        </p:nvSpPr>
        <p:spPr>
          <a:xfrm>
            <a:off x="6635749" y="4413109"/>
            <a:ext cx="5256213" cy="1295277"/>
          </a:xfrm>
          <a:prstGeom prst="roundRect">
            <a:avLst>
              <a:gd name="adj" fmla="val 12489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/>
              </a:solidFill>
            </a:endParaRP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6E190F6-A0E4-22E3-B166-E9C0400B39D7}"/>
              </a:ext>
            </a:extLst>
          </p:cNvPr>
          <p:cNvSpPr txBox="1">
            <a:spLocks/>
          </p:cNvSpPr>
          <p:nvPr/>
        </p:nvSpPr>
        <p:spPr>
          <a:xfrm>
            <a:off x="6692909" y="4452600"/>
            <a:ext cx="5136787" cy="685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chemeClr val="accent2"/>
                </a:solidFill>
                <a:latin typeface="+mn-lt"/>
              </a:rPr>
              <a:t>Минусы</a:t>
            </a:r>
            <a:endParaRPr lang="ru-RU" sz="1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5728E537-6224-B366-4612-252F9F0A0698}"/>
              </a:ext>
            </a:extLst>
          </p:cNvPr>
          <p:cNvSpPr txBox="1">
            <a:spLocks/>
          </p:cNvSpPr>
          <p:nvPr/>
        </p:nvSpPr>
        <p:spPr>
          <a:xfrm>
            <a:off x="6692909" y="5000950"/>
            <a:ext cx="4746348" cy="7074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accent2"/>
                </a:solidFill>
                <a:latin typeface="+mn-lt"/>
              </a:rPr>
              <a:t>Сохраняются дефекты отрисовки трека при первом появлении объекта в кадре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D808C3B-0F98-0807-47B4-D42C7FDF24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217" y="2207219"/>
            <a:ext cx="360000" cy="360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6BA3A06-6B65-17E7-6DAC-886B8CB490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217" y="4612072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28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AE82C36-C591-421E-AE2B-E6BF5E120F1A}"/>
              </a:ext>
            </a:extLst>
          </p:cNvPr>
          <p:cNvSpPr txBox="1">
            <a:spLocks/>
          </p:cNvSpPr>
          <p:nvPr/>
        </p:nvSpPr>
        <p:spPr>
          <a:xfrm>
            <a:off x="394064" y="225160"/>
            <a:ext cx="10126154" cy="18893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accent2"/>
                </a:solidFill>
                <a:latin typeface="+mn-lt"/>
              </a:rPr>
              <a:t>Пример сложного кейса: </a:t>
            </a:r>
            <a:r>
              <a:rPr lang="ru-RU" b="1" dirty="0">
                <a:solidFill>
                  <a:schemeClr val="accent1"/>
                </a:solidFill>
                <a:latin typeface="+mn-lt"/>
              </a:rPr>
              <a:t>движущийся объект</a:t>
            </a:r>
            <a:r>
              <a:rPr 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ru-RU" b="1" dirty="0">
                <a:solidFill>
                  <a:schemeClr val="accent1"/>
                </a:solidFill>
                <a:latin typeface="+mn-lt"/>
              </a:rPr>
              <a:t>и плохое качество видео</a:t>
            </a:r>
          </a:p>
        </p:txBody>
      </p:sp>
      <p:pic>
        <p:nvPicPr>
          <p:cNvPr id="2" name="deepsort_cмазанное2_летит_580_660">
            <a:hlinkClick r:id="" action="ppaction://media"/>
            <a:extLst>
              <a:ext uri="{FF2B5EF4-FFF2-40B4-BE49-F238E27FC236}">
                <a16:creationId xmlns:a16="http://schemas.microsoft.com/office/drawing/2014/main" id="{0E836B8D-CF0B-986B-C58B-0FAC1E8D36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9425" y="1976438"/>
            <a:ext cx="6021258" cy="4368800"/>
          </a:xfrm>
          <a:prstGeom prst="rect">
            <a:avLst/>
          </a:prstGeom>
        </p:spPr>
      </p:pic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365AC8C6-52D8-E497-B00A-D9C45BCB2124}"/>
              </a:ext>
            </a:extLst>
          </p:cNvPr>
          <p:cNvSpPr/>
          <p:nvPr/>
        </p:nvSpPr>
        <p:spPr>
          <a:xfrm>
            <a:off x="6635405" y="2064545"/>
            <a:ext cx="5256558" cy="1977230"/>
          </a:xfrm>
          <a:prstGeom prst="roundRect">
            <a:avLst>
              <a:gd name="adj" fmla="val 12489"/>
            </a:avLst>
          </a:prstGeom>
          <a:solidFill>
            <a:schemeClr val="bg1"/>
          </a:solidFill>
          <a:ln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/>
              </a:solidFill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2405E67-A4C8-910D-43C5-456B4A112428}"/>
              </a:ext>
            </a:extLst>
          </p:cNvPr>
          <p:cNvSpPr txBox="1">
            <a:spLocks/>
          </p:cNvSpPr>
          <p:nvPr/>
        </p:nvSpPr>
        <p:spPr>
          <a:xfrm>
            <a:off x="6692909" y="2104035"/>
            <a:ext cx="3416023" cy="685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chemeClr val="accent2"/>
                </a:solidFill>
                <a:latin typeface="+mn-lt"/>
              </a:rPr>
              <a:t>Плюсы</a:t>
            </a:r>
            <a:endParaRPr lang="ru-RU" sz="1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8613708C-B0B9-0500-7CDB-4BACA34962A2}"/>
              </a:ext>
            </a:extLst>
          </p:cNvPr>
          <p:cNvSpPr txBox="1">
            <a:spLocks/>
          </p:cNvSpPr>
          <p:nvPr/>
        </p:nvSpPr>
        <p:spPr>
          <a:xfrm>
            <a:off x="6692909" y="2911465"/>
            <a:ext cx="4782710" cy="7766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accent2"/>
                </a:solidFill>
                <a:latin typeface="+mn-lt"/>
              </a:rPr>
              <a:t>Удовлетворительное качество детекции и трекинга при плохом качестве видео</a:t>
            </a:r>
            <a:endParaRPr lang="en-US" sz="1800" dirty="0">
              <a:solidFill>
                <a:schemeClr val="accent2"/>
              </a:solidFill>
              <a:latin typeface="+mn-lt"/>
            </a:endParaRPr>
          </a:p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accent2"/>
                </a:solidFill>
                <a:latin typeface="+mn-lt"/>
              </a:rPr>
              <a:t>В случае хорошего качества видео, движущиеся объекты отслеживаются.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CE67BBFA-B91D-5B6D-FAD3-9ED272826000}"/>
              </a:ext>
            </a:extLst>
          </p:cNvPr>
          <p:cNvSpPr/>
          <p:nvPr/>
        </p:nvSpPr>
        <p:spPr>
          <a:xfrm>
            <a:off x="6635405" y="4397869"/>
            <a:ext cx="5256558" cy="1637171"/>
          </a:xfrm>
          <a:prstGeom prst="roundRect">
            <a:avLst>
              <a:gd name="adj" fmla="val 12489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/>
              </a:solidFill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31B8AF1-1E53-8E7D-60A3-1F60318D10A0}"/>
              </a:ext>
            </a:extLst>
          </p:cNvPr>
          <p:cNvSpPr txBox="1">
            <a:spLocks/>
          </p:cNvSpPr>
          <p:nvPr/>
        </p:nvSpPr>
        <p:spPr>
          <a:xfrm>
            <a:off x="6692909" y="4437360"/>
            <a:ext cx="5136787" cy="685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chemeClr val="accent2"/>
                </a:solidFill>
                <a:latin typeface="+mn-lt"/>
              </a:rPr>
              <a:t>Минусы</a:t>
            </a:r>
            <a:endParaRPr lang="ru-RU" sz="1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E0BDA94-D257-F6D7-F73E-0D29E74B359A}"/>
              </a:ext>
            </a:extLst>
          </p:cNvPr>
          <p:cNvSpPr txBox="1">
            <a:spLocks/>
          </p:cNvSpPr>
          <p:nvPr/>
        </p:nvSpPr>
        <p:spPr>
          <a:xfrm>
            <a:off x="6692909" y="5138110"/>
            <a:ext cx="4746348" cy="7074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accent2"/>
                </a:solidFill>
                <a:latin typeface="+mn-lt"/>
              </a:rPr>
              <a:t>Теряются некоторые объекты и не отслеживаются движущиеся при плохом качестве видео.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E71B18B-701B-600D-49C0-145F78A68E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217" y="2207219"/>
            <a:ext cx="360000" cy="360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B4DEC9C-55BF-7F8A-63FE-73F0AF8CEE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217" y="4596832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97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07AE33-FD45-43F6-0E2F-A58C684F0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063" y="225160"/>
            <a:ext cx="9511937" cy="1281113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accent2"/>
                </a:solidFill>
                <a:latin typeface="+mn-lt"/>
              </a:rPr>
              <a:t>Результаты работы (после дедлайна)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5BF04CC3-EF9A-454C-9BE6-90A6C3A81AD0}"/>
              </a:ext>
            </a:extLst>
          </p:cNvPr>
          <p:cNvSpPr txBox="1">
            <a:spLocks/>
          </p:cNvSpPr>
          <p:nvPr/>
        </p:nvSpPr>
        <p:spPr>
          <a:xfrm>
            <a:off x="394064" y="4680311"/>
            <a:ext cx="8577943" cy="685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chemeClr val="accent2"/>
                </a:solidFill>
                <a:latin typeface="+mn-lt"/>
              </a:rPr>
              <a:t>Метрики </a:t>
            </a:r>
            <a:r>
              <a:rPr lang="ru-RU" sz="2000" b="1" dirty="0" err="1">
                <a:solidFill>
                  <a:schemeClr val="accent2"/>
                </a:solidFill>
                <a:latin typeface="+mn-lt"/>
              </a:rPr>
              <a:t>трекера</a:t>
            </a:r>
            <a:r>
              <a:rPr lang="ru-RU" sz="2000" b="1" dirty="0">
                <a:solidFill>
                  <a:schemeClr val="accent2"/>
                </a:solidFill>
                <a:latin typeface="+mn-lt"/>
              </a:rPr>
              <a:t> </a:t>
            </a:r>
            <a:r>
              <a:rPr lang="ru-RU" sz="2000" b="1" dirty="0" err="1">
                <a:solidFill>
                  <a:schemeClr val="accent2"/>
                </a:solidFill>
                <a:latin typeface="+mn-lt"/>
              </a:rPr>
              <a:t>DeepSORT</a:t>
            </a:r>
            <a:r>
              <a:rPr lang="ru-RU" sz="2000" b="1" dirty="0">
                <a:solidFill>
                  <a:schemeClr val="accent2"/>
                </a:solidFill>
                <a:latin typeface="+mn-lt"/>
              </a:rPr>
              <a:t> на 9 000 фреймах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5FD2D145-A3C1-4171-9E7F-B28726CDBC31}"/>
              </a:ext>
            </a:extLst>
          </p:cNvPr>
          <p:cNvSpPr txBox="1">
            <a:spLocks/>
          </p:cNvSpPr>
          <p:nvPr/>
        </p:nvSpPr>
        <p:spPr>
          <a:xfrm>
            <a:off x="394064" y="1519233"/>
            <a:ext cx="5061856" cy="9180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chemeClr val="accent2"/>
                </a:solidFill>
                <a:latin typeface="+mn-lt"/>
              </a:rPr>
              <a:t>Метрика МОТА по всем</a:t>
            </a:r>
            <a:r>
              <a:rPr lang="en-US" sz="2000" b="1" dirty="0">
                <a:solidFill>
                  <a:schemeClr val="accent2"/>
                </a:solidFill>
                <a:latin typeface="+mn-lt"/>
              </a:rPr>
              <a:t> </a:t>
            </a:r>
            <a:r>
              <a:rPr lang="ru-RU" sz="2000" b="1" dirty="0">
                <a:solidFill>
                  <a:schemeClr val="accent2"/>
                </a:solidFill>
                <a:latin typeface="+mn-lt"/>
              </a:rPr>
              <a:t>протестированным трекерам на </a:t>
            </a:r>
            <a:r>
              <a:rPr lang="en-US" sz="2000" b="1" dirty="0">
                <a:solidFill>
                  <a:schemeClr val="accent2"/>
                </a:solidFill>
                <a:latin typeface="+mn-lt"/>
              </a:rPr>
              <a:t>1</a:t>
            </a:r>
            <a:r>
              <a:rPr lang="ru-RU" sz="2000" b="1" dirty="0">
                <a:solidFill>
                  <a:schemeClr val="accent2"/>
                </a:solidFill>
                <a:latin typeface="+mn-lt"/>
              </a:rPr>
              <a:t>00 фреймах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98E993C0-23AE-416D-8CD8-0ADF02494E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962114"/>
              </p:ext>
            </p:extLst>
          </p:nvPr>
        </p:nvGraphicFramePr>
        <p:xfrm>
          <a:off x="484702" y="2355128"/>
          <a:ext cx="5701938" cy="2123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72938">
                  <a:extLst>
                    <a:ext uri="{9D8B030D-6E8A-4147-A177-3AD203B41FA5}">
                      <a16:colId xmlns:a16="http://schemas.microsoft.com/office/drawing/2014/main" val="3389212811"/>
                    </a:ext>
                  </a:extLst>
                </a:gridCol>
                <a:gridCol w="906680">
                  <a:extLst>
                    <a:ext uri="{9D8B030D-6E8A-4147-A177-3AD203B41FA5}">
                      <a16:colId xmlns:a16="http://schemas.microsoft.com/office/drawing/2014/main" val="3125818628"/>
                    </a:ext>
                  </a:extLst>
                </a:gridCol>
                <a:gridCol w="3322320">
                  <a:extLst>
                    <a:ext uri="{9D8B030D-6E8A-4147-A177-3AD203B41FA5}">
                      <a16:colId xmlns:a16="http://schemas.microsoft.com/office/drawing/2014/main" val="4679173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err="1">
                          <a:solidFill>
                            <a:schemeClr val="accent2"/>
                          </a:solidFill>
                        </a:rPr>
                        <a:t>Трекер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MOTA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dirty="0">
                          <a:solidFill>
                            <a:schemeClr val="accent2"/>
                          </a:solidFill>
                        </a:rPr>
                        <a:t>Время обработки фрейма (мс)</a:t>
                      </a:r>
                    </a:p>
                    <a:p>
                      <a:pPr algn="l"/>
                      <a:r>
                        <a:rPr lang="ru-RU" dirty="0">
                          <a:solidFill>
                            <a:schemeClr val="accent2"/>
                          </a:solidFill>
                        </a:rPr>
                        <a:t>Среднее </a:t>
                      </a:r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/</a:t>
                      </a:r>
                      <a:r>
                        <a:rPr lang="ru-RU" dirty="0">
                          <a:solidFill>
                            <a:schemeClr val="accent2"/>
                          </a:solidFill>
                        </a:rPr>
                        <a:t> медиана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402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DeepSort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0.9</a:t>
                      </a:r>
                      <a:r>
                        <a:rPr lang="ru-RU" dirty="0">
                          <a:solidFill>
                            <a:schemeClr val="accent2"/>
                          </a:solidFill>
                        </a:rPr>
                        <a:t>666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75 / 68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95293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BoTSORT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0.9</a:t>
                      </a:r>
                      <a:r>
                        <a:rPr lang="ru-RU" dirty="0">
                          <a:solidFill>
                            <a:schemeClr val="accent2"/>
                          </a:solidFill>
                        </a:rPr>
                        <a:t>165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98 / 90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105202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SORT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0.87</a:t>
                      </a:r>
                      <a:r>
                        <a:rPr lang="ru-RU" dirty="0">
                          <a:solidFill>
                            <a:schemeClr val="accent2"/>
                          </a:solidFill>
                        </a:rPr>
                        <a:t>35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60 / 55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1444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ByteTrack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0.</a:t>
                      </a:r>
                      <a:r>
                        <a:rPr lang="ru-RU" dirty="0">
                          <a:solidFill>
                            <a:schemeClr val="accent2"/>
                          </a:solidFill>
                        </a:rPr>
                        <a:t>4797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55 / 48</a:t>
                      </a:r>
                      <a:endParaRPr lang="ru-RU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942279"/>
                  </a:ext>
                </a:extLst>
              </a:tr>
            </a:tbl>
          </a:graphicData>
        </a:graphic>
      </p:graphicFrame>
      <p:sp>
        <p:nvSpPr>
          <p:cNvPr id="12" name="Полилиния: фигура 11">
            <a:extLst>
              <a:ext uri="{FF2B5EF4-FFF2-40B4-BE49-F238E27FC236}">
                <a16:creationId xmlns:a16="http://schemas.microsoft.com/office/drawing/2014/main" id="{4B702781-7A84-4437-B51B-23AE65D2CFD0}"/>
              </a:ext>
            </a:extLst>
          </p:cNvPr>
          <p:cNvSpPr/>
          <p:nvPr/>
        </p:nvSpPr>
        <p:spPr>
          <a:xfrm flipV="1">
            <a:off x="484702" y="2349448"/>
            <a:ext cx="5611298" cy="646770"/>
          </a:xfrm>
          <a:custGeom>
            <a:avLst/>
            <a:gdLst>
              <a:gd name="connsiteX0" fmla="*/ 0 w 2329314"/>
              <a:gd name="connsiteY0" fmla="*/ 0 h 0"/>
              <a:gd name="connsiteX1" fmla="*/ 2329314 w 232931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29314">
                <a:moveTo>
                  <a:pt x="0" y="0"/>
                </a:moveTo>
                <a:lnTo>
                  <a:pt x="2329314" y="0"/>
                </a:ln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FC19AB92-CBA5-97DD-C79B-FE0ABDF65E27}"/>
              </a:ext>
            </a:extLst>
          </p:cNvPr>
          <p:cNvSpPr txBox="1">
            <a:spLocks/>
          </p:cNvSpPr>
          <p:nvPr/>
        </p:nvSpPr>
        <p:spPr>
          <a:xfrm>
            <a:off x="6656854" y="2615342"/>
            <a:ext cx="4782710" cy="1281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accent2"/>
                </a:solidFill>
                <a:latin typeface="+mn-lt"/>
              </a:rPr>
              <a:t>CONFIDENCE_THRESHOLD = 0.7</a:t>
            </a:r>
          </a:p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accent2"/>
                </a:solidFill>
                <a:latin typeface="+mn-lt"/>
              </a:rPr>
              <a:t>MAX_IOU_DISTANCE = 0.8</a:t>
            </a:r>
          </a:p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b="1" dirty="0">
                <a:solidFill>
                  <a:srgbClr val="02B4E3"/>
                </a:solidFill>
                <a:latin typeface="+mn-lt"/>
              </a:rPr>
              <a:t>MAX_AGE = </a:t>
            </a:r>
            <a:r>
              <a:rPr lang="ru-RU" sz="1800" b="1" dirty="0">
                <a:solidFill>
                  <a:srgbClr val="02B4E3"/>
                </a:solidFill>
                <a:latin typeface="+mn-lt"/>
              </a:rPr>
              <a:t>3</a:t>
            </a:r>
            <a:endParaRPr lang="en-US" sz="1800" b="1" dirty="0">
              <a:solidFill>
                <a:srgbClr val="02B4E3"/>
              </a:solidFill>
              <a:latin typeface="+mn-lt"/>
            </a:endParaRPr>
          </a:p>
          <a:p>
            <a:pPr marL="342900" indent="-342900"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ru-RU" sz="1800" dirty="0">
                <a:solidFill>
                  <a:schemeClr val="accent2"/>
                </a:solidFill>
                <a:latin typeface="+mn-lt"/>
              </a:rPr>
              <a:t>Использование координат детектора:</a:t>
            </a:r>
            <a:br>
              <a:rPr lang="ru-RU" sz="1800" dirty="0">
                <a:solidFill>
                  <a:schemeClr val="accent2"/>
                </a:solidFill>
                <a:latin typeface="+mn-lt"/>
              </a:rPr>
            </a:br>
            <a:r>
              <a:rPr lang="da-DK" sz="1800" dirty="0">
                <a:solidFill>
                  <a:schemeClr val="accent2"/>
                </a:solidFill>
                <a:latin typeface="+mn-lt"/>
              </a:rPr>
              <a:t>tlbr = track.to_tlbr(orig=True)</a:t>
            </a:r>
            <a:endParaRPr lang="ru-RU" sz="1800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98E96E1-9F41-DCEA-CC39-911132B49744}"/>
              </a:ext>
            </a:extLst>
          </p:cNvPr>
          <p:cNvSpPr txBox="1">
            <a:spLocks/>
          </p:cNvSpPr>
          <p:nvPr/>
        </p:nvSpPr>
        <p:spPr>
          <a:xfrm>
            <a:off x="6656854" y="1506273"/>
            <a:ext cx="4782710" cy="9439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  <a:buClr>
                <a:schemeClr val="accent2"/>
              </a:buClr>
            </a:pPr>
            <a:r>
              <a:rPr lang="ru-RU" sz="2000" b="1" dirty="0" err="1">
                <a:solidFill>
                  <a:schemeClr val="accent2"/>
                </a:solidFill>
                <a:latin typeface="+mn-lt"/>
              </a:rPr>
              <a:t>Гиперпараметры</a:t>
            </a:r>
            <a:r>
              <a:rPr lang="ru-RU" sz="2000" b="1" dirty="0">
                <a:solidFill>
                  <a:schemeClr val="accent2"/>
                </a:solidFill>
                <a:latin typeface="+mn-lt"/>
              </a:rPr>
              <a:t> трекера </a:t>
            </a:r>
            <a:br>
              <a:rPr lang="ru-RU" sz="2000" b="1" dirty="0">
                <a:solidFill>
                  <a:schemeClr val="accent2"/>
                </a:solidFill>
                <a:latin typeface="+mn-lt"/>
              </a:rPr>
            </a:br>
            <a:r>
              <a:rPr lang="en-US" sz="2000" b="1" dirty="0" err="1">
                <a:solidFill>
                  <a:schemeClr val="accent2"/>
                </a:solidFill>
                <a:latin typeface="+mn-lt"/>
              </a:rPr>
              <a:t>DeepSORT</a:t>
            </a:r>
            <a:endParaRPr lang="en-US" sz="2000" b="1" dirty="0">
              <a:solidFill>
                <a:schemeClr val="accent2"/>
              </a:solidFill>
              <a:latin typeface="+mn-lt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F4F1F02-1921-3B52-45DD-A97546E5B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02" y="5358891"/>
            <a:ext cx="7418744" cy="6850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C3D97B-A2E5-62E9-1B26-E729A41D1713}"/>
              </a:ext>
            </a:extLst>
          </p:cNvPr>
          <p:cNvSpPr txBox="1"/>
          <p:nvPr/>
        </p:nvSpPr>
        <p:spPr>
          <a:xfrm>
            <a:off x="394062" y="6157611"/>
            <a:ext cx="112645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2"/>
                </a:solidFill>
              </a:rPr>
              <a:t>Время обработки фрейма (среднее </a:t>
            </a:r>
            <a:r>
              <a:rPr lang="en-US" dirty="0">
                <a:solidFill>
                  <a:schemeClr val="accent2"/>
                </a:solidFill>
              </a:rPr>
              <a:t>/</a:t>
            </a:r>
            <a:r>
              <a:rPr lang="ru-RU" dirty="0">
                <a:solidFill>
                  <a:schemeClr val="accent2"/>
                </a:solidFill>
              </a:rPr>
              <a:t> медиана) - </a:t>
            </a:r>
            <a:r>
              <a:rPr lang="en-US" b="1" dirty="0">
                <a:solidFill>
                  <a:schemeClr val="accent2"/>
                </a:solidFill>
              </a:rPr>
              <a:t>105 / 90</a:t>
            </a:r>
            <a:r>
              <a:rPr lang="ru-RU" b="1" dirty="0">
                <a:solidFill>
                  <a:schemeClr val="accent2"/>
                </a:solidFill>
              </a:rPr>
              <a:t> </a:t>
            </a:r>
            <a:r>
              <a:rPr lang="ru-RU" dirty="0">
                <a:solidFill>
                  <a:schemeClr val="accent2"/>
                </a:solidFill>
              </a:rPr>
              <a:t>на 9 000 фреймах.</a:t>
            </a:r>
          </a:p>
          <a:p>
            <a:endParaRPr lang="ru-RU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58546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D41D9"/>
      </a:accent1>
      <a:accent2>
        <a:srgbClr val="152E64"/>
      </a:accent2>
      <a:accent3>
        <a:srgbClr val="FFFFFF"/>
      </a:accent3>
      <a:accent4>
        <a:srgbClr val="00B9E8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3025</TotalTime>
  <Words>307</Words>
  <Application>Microsoft Office PowerPoint</Application>
  <PresentationFormat>Широкоэкранный</PresentationFormat>
  <Paragraphs>63</Paragraphs>
  <Slides>5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Тема Office</vt:lpstr>
      <vt:lpstr>Хакатон компании Renue</vt:lpstr>
      <vt:lpstr>Результаты работы (до дедлайна)</vt:lpstr>
      <vt:lpstr>Презентация PowerPoint</vt:lpstr>
      <vt:lpstr>Презентация PowerPoint</vt:lpstr>
      <vt:lpstr>Результаты работы (после дедлайна)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Хакатон компании Renue</dc:title>
  <dc:creator>a.usaeva@gmail.com</dc:creator>
  <cp:lastModifiedBy>a.usaeva@gmail.com</cp:lastModifiedBy>
  <cp:revision>26</cp:revision>
  <dcterms:created xsi:type="dcterms:W3CDTF">2024-09-04T08:45:07Z</dcterms:created>
  <dcterms:modified xsi:type="dcterms:W3CDTF">2024-09-06T12:01:13Z</dcterms:modified>
</cp:coreProperties>
</file>

<file path=docProps/thumbnail.jpeg>
</file>